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8" r:id="rId1"/>
  </p:sld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0" r:id="rId6"/>
    <p:sldId id="267" r:id="rId7"/>
    <p:sldId id="286" r:id="rId8"/>
    <p:sldId id="261" r:id="rId9"/>
    <p:sldId id="262" r:id="rId10"/>
    <p:sldId id="266" r:id="rId11"/>
    <p:sldId id="294" r:id="rId12"/>
    <p:sldId id="287" r:id="rId13"/>
    <p:sldId id="288" r:id="rId14"/>
    <p:sldId id="268" r:id="rId15"/>
    <p:sldId id="269" r:id="rId16"/>
    <p:sldId id="285" r:id="rId17"/>
    <p:sldId id="284" r:id="rId18"/>
    <p:sldId id="290" r:id="rId19"/>
    <p:sldId id="280" r:id="rId20"/>
    <p:sldId id="295" r:id="rId21"/>
    <p:sldId id="283" r:id="rId22"/>
    <p:sldId id="291" r:id="rId23"/>
    <p:sldId id="292" r:id="rId24"/>
    <p:sldId id="293" r:id="rId25"/>
    <p:sldId id="304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305" r:id="rId36"/>
    <p:sldId id="281" r:id="rId37"/>
    <p:sldId id="297" r:id="rId38"/>
    <p:sldId id="300" r:id="rId39"/>
    <p:sldId id="298" r:id="rId40"/>
    <p:sldId id="299" r:id="rId41"/>
    <p:sldId id="301" r:id="rId42"/>
    <p:sldId id="302" r:id="rId43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91193D66-D254-4224-BC5E-281ABF1EFFF0}">
          <p14:sldIdLst>
            <p14:sldId id="256"/>
            <p14:sldId id="257"/>
          </p14:sldIdLst>
        </p14:section>
        <p14:section name="Finding Your Place" id="{B2212915-9465-4CC6-B1E5-A968ABC89C60}">
          <p14:sldIdLst>
            <p14:sldId id="258"/>
            <p14:sldId id="259"/>
            <p14:sldId id="260"/>
            <p14:sldId id="267"/>
            <p14:sldId id="286"/>
            <p14:sldId id="261"/>
            <p14:sldId id="262"/>
            <p14:sldId id="266"/>
            <p14:sldId id="294"/>
            <p14:sldId id="287"/>
            <p14:sldId id="288"/>
            <p14:sldId id="268"/>
            <p14:sldId id="269"/>
            <p14:sldId id="285"/>
            <p14:sldId id="284"/>
            <p14:sldId id="290"/>
          </p14:sldIdLst>
        </p14:section>
        <p14:section name="Creating Content" id="{AF3545C6-D3BF-4D8E-AADB-857A6B346D75}">
          <p14:sldIdLst>
            <p14:sldId id="280"/>
            <p14:sldId id="295"/>
            <p14:sldId id="283"/>
            <p14:sldId id="291"/>
            <p14:sldId id="292"/>
            <p14:sldId id="293"/>
            <p14:sldId id="304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Exercises" id="{EEAC4086-9CAC-4851-815B-85CFBE9696D7}">
          <p14:sldIdLst>
            <p14:sldId id="305"/>
            <p14:sldId id="281"/>
            <p14:sldId id="297"/>
            <p14:sldId id="300"/>
            <p14:sldId id="298"/>
            <p14:sldId id="299"/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8727"/>
    <a:srgbClr val="FF6600"/>
    <a:srgbClr val="B3C69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0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3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281CB-7484-42F8-B1ED-23635E2FE30B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DED46-5B53-4B04-82C0-E01C3555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23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1EFA-C563-44F5-B74E-7681953F582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D5D8-023B-4FE6-AD51-124CEDC6812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08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1EFA-C563-44F5-B74E-7681953F582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D5D8-023B-4FE6-AD51-124CEDC68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3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1EFA-C563-44F5-B74E-7681953F582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D5D8-023B-4FE6-AD51-124CEDC68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1EFA-C563-44F5-B74E-7681953F582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D5D8-023B-4FE6-AD51-124CEDC68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1EFA-C563-44F5-B74E-7681953F582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D5D8-023B-4FE6-AD51-124CEDC6812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27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1EFA-C563-44F5-B74E-7681953F582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D5D8-023B-4FE6-AD51-124CEDC68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7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1EFA-C563-44F5-B74E-7681953F582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D5D8-023B-4FE6-AD51-124CEDC68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0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1EFA-C563-44F5-B74E-7681953F582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D5D8-023B-4FE6-AD51-124CEDC68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7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1EFA-C563-44F5-B74E-7681953F582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D5D8-023B-4FE6-AD51-124CEDC68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0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D1E1EFA-C563-44F5-B74E-7681953F582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4DD5D8-023B-4FE6-AD51-124CEDC68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1EFA-C563-44F5-B74E-7681953F582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D5D8-023B-4FE6-AD51-124CEDC68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2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D1E1EFA-C563-44F5-B74E-7681953F582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54DD5D8-023B-4FE6-AD51-124CEDC6812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37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470" r:id="rId2"/>
    <p:sldLayoutId id="2147484471" r:id="rId3"/>
    <p:sldLayoutId id="2147484472" r:id="rId4"/>
    <p:sldLayoutId id="2147484473" r:id="rId5"/>
    <p:sldLayoutId id="2147484474" r:id="rId6"/>
    <p:sldLayoutId id="2147484475" r:id="rId7"/>
    <p:sldLayoutId id="2147484476" r:id="rId8"/>
    <p:sldLayoutId id="2147484477" r:id="rId9"/>
    <p:sldLayoutId id="2147484478" r:id="rId10"/>
    <p:sldLayoutId id="21474844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spc="0" dirty="0" smtClean="0">
                <a:ln w="12700">
                  <a:noFill/>
                  <a:prstDash val="solid"/>
                </a:ln>
                <a:solidFill>
                  <a:srgbClr val="5B8727"/>
                </a:solidFill>
                <a:latin typeface="Futura Bk BT" panose="020B0502020204020303" pitchFamily="34" charset="0"/>
              </a:rPr>
              <a:t>Social Media for Nonprofits</a:t>
            </a:r>
            <a:endParaRPr lang="en-US" spc="0" dirty="0">
              <a:ln w="12700">
                <a:noFill/>
                <a:prstDash val="solid"/>
              </a:ln>
              <a:solidFill>
                <a:srgbClr val="5B8727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  <a:latin typeface="Futura Bk BT" panose="020B0502020204020303" pitchFamily="34" charset="0"/>
              </a:rPr>
              <a:t>How and Why of Social Media for Nonprofits</a:t>
            </a:r>
            <a:endParaRPr lang="en-US" dirty="0">
              <a:solidFill>
                <a:srgbClr val="FF6600"/>
              </a:solidFill>
              <a:latin typeface="Futura Bk BT" panose="020B05020202040203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3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63" y="429857"/>
            <a:ext cx="3959451" cy="601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5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583" y="1781897"/>
            <a:ext cx="1241793" cy="696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890" y="1966713"/>
            <a:ext cx="1222732" cy="3266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605" y="1961872"/>
            <a:ext cx="1214278" cy="33148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Three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980047" y="2377932"/>
            <a:ext cx="3248419" cy="3378200"/>
          </a:xfrm>
        </p:spPr>
        <p:txBody>
          <a:bodyPr>
            <a:normAutofit/>
          </a:bodyPr>
          <a:lstStyle/>
          <a:p>
            <a:r>
              <a:rPr lang="en-US" dirty="0" smtClean="0"/>
              <a:t>Who uses:</a:t>
            </a:r>
          </a:p>
          <a:p>
            <a:pPr lvl="1"/>
            <a:r>
              <a:rPr lang="en-US" dirty="0" smtClean="0"/>
              <a:t>71% of online adults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ver 1.15 billion active users</a:t>
            </a:r>
          </a:p>
          <a:p>
            <a:pPr lvl="1"/>
            <a:r>
              <a:rPr lang="en-US" dirty="0" smtClean="0"/>
              <a:t>All genders, races, and age groups use at a high rate</a:t>
            </a:r>
          </a:p>
          <a:p>
            <a:pPr lvl="1"/>
            <a:r>
              <a:rPr lang="en-US" dirty="0" smtClean="0"/>
              <a:t>Slightly higher rate of women</a:t>
            </a:r>
          </a:p>
          <a:p>
            <a:pPr lvl="1"/>
            <a:r>
              <a:rPr lang="en-US" dirty="0" smtClean="0"/>
              <a:t>Rate of usage decreases with age</a:t>
            </a:r>
          </a:p>
        </p:txBody>
      </p:sp>
      <p:sp>
        <p:nvSpPr>
          <p:cNvPr id="18" name="Content Placeholder 6"/>
          <p:cNvSpPr>
            <a:spLocks noGrp="1"/>
          </p:cNvSpPr>
          <p:nvPr>
            <p:ph sz="quarter" idx="4"/>
          </p:nvPr>
        </p:nvSpPr>
        <p:spPr>
          <a:xfrm>
            <a:off x="4471791" y="2377932"/>
            <a:ext cx="3284473" cy="3378200"/>
          </a:xfrm>
        </p:spPr>
        <p:txBody>
          <a:bodyPr>
            <a:normAutofit/>
          </a:bodyPr>
          <a:lstStyle/>
          <a:p>
            <a:r>
              <a:rPr lang="en-US" dirty="0" smtClean="0"/>
              <a:t>Who uses:</a:t>
            </a:r>
          </a:p>
          <a:p>
            <a:pPr lvl="1"/>
            <a:r>
              <a:rPr lang="en-US" dirty="0" smtClean="0"/>
              <a:t>Over 550 million registered users</a:t>
            </a:r>
          </a:p>
          <a:p>
            <a:pPr lvl="1"/>
            <a:r>
              <a:rPr lang="en-US" dirty="0" smtClean="0"/>
              <a:t>Over 215 million active monthly users</a:t>
            </a:r>
          </a:p>
          <a:p>
            <a:pPr lvl="1"/>
            <a:r>
              <a:rPr lang="en-US" dirty="0" smtClean="0"/>
              <a:t>Used by 18% of online adults</a:t>
            </a:r>
          </a:p>
          <a:p>
            <a:pPr lvl="1"/>
            <a:r>
              <a:rPr lang="en-US" dirty="0" smtClean="0"/>
              <a:t>Higher adoption rate in younger generations</a:t>
            </a:r>
          </a:p>
          <a:p>
            <a:pPr lvl="1"/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7963535" y="2377932"/>
            <a:ext cx="3192145" cy="3378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Who uses:</a:t>
            </a:r>
          </a:p>
          <a:p>
            <a:pPr lvl="1"/>
            <a:r>
              <a:rPr lang="en-US" dirty="0" smtClean="0"/>
              <a:t>300 million users</a:t>
            </a:r>
          </a:p>
          <a:p>
            <a:pPr lvl="1"/>
            <a:r>
              <a:rPr lang="en-US" dirty="0" smtClean="0"/>
              <a:t>Used by 22% of online adults</a:t>
            </a:r>
          </a:p>
          <a:p>
            <a:pPr lvl="1"/>
            <a:r>
              <a:rPr lang="en-US" dirty="0" smtClean="0"/>
              <a:t>Most affluent membership</a:t>
            </a:r>
          </a:p>
          <a:p>
            <a:pPr lvl="1"/>
            <a:r>
              <a:rPr lang="en-US" dirty="0" smtClean="0"/>
              <a:t>Higher adoption rate in older generations</a:t>
            </a:r>
          </a:p>
          <a:p>
            <a:pPr lvl="1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7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583" y="1781897"/>
            <a:ext cx="1241793" cy="696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890" y="1966713"/>
            <a:ext cx="1222732" cy="3266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605" y="1961872"/>
            <a:ext cx="1214278" cy="33148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they used?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980047" y="2377932"/>
            <a:ext cx="3248419" cy="3378200"/>
          </a:xfrm>
        </p:spPr>
        <p:txBody>
          <a:bodyPr>
            <a:normAutofit/>
          </a:bodyPr>
          <a:lstStyle/>
          <a:p>
            <a:r>
              <a:rPr lang="en-US" dirty="0" smtClean="0"/>
              <a:t>Discussion Medium</a:t>
            </a:r>
          </a:p>
          <a:p>
            <a:pPr lvl="1"/>
            <a:r>
              <a:rPr lang="en-US" dirty="0" smtClean="0"/>
              <a:t>Facebook members tend to add comments to articles and pictures more often</a:t>
            </a:r>
          </a:p>
          <a:p>
            <a:r>
              <a:rPr lang="en-US" dirty="0" smtClean="0"/>
              <a:t>Entertainment</a:t>
            </a:r>
          </a:p>
          <a:p>
            <a:pPr lvl="1"/>
            <a:r>
              <a:rPr lang="en-US" dirty="0" smtClean="0"/>
              <a:t>Playing games</a:t>
            </a:r>
          </a:p>
          <a:p>
            <a:pPr lvl="1"/>
            <a:r>
              <a:rPr lang="en-US" dirty="0" smtClean="0"/>
              <a:t>Connecting with old acquaintances</a:t>
            </a:r>
          </a:p>
          <a:p>
            <a:r>
              <a:rPr lang="en-US" dirty="0" smtClean="0"/>
              <a:t>News</a:t>
            </a:r>
          </a:p>
          <a:p>
            <a:pPr lvl="1"/>
            <a:r>
              <a:rPr lang="en-US" dirty="0" smtClean="0"/>
              <a:t>Recently, a source for news</a:t>
            </a:r>
          </a:p>
        </p:txBody>
      </p:sp>
      <p:sp>
        <p:nvSpPr>
          <p:cNvPr id="18" name="Content Placeholder 6"/>
          <p:cNvSpPr>
            <a:spLocks noGrp="1"/>
          </p:cNvSpPr>
          <p:nvPr>
            <p:ph sz="quarter" idx="4"/>
          </p:nvPr>
        </p:nvSpPr>
        <p:spPr>
          <a:xfrm>
            <a:off x="4471791" y="2377932"/>
            <a:ext cx="3284473" cy="337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News</a:t>
            </a:r>
          </a:p>
          <a:p>
            <a:pPr lvl="1"/>
            <a:r>
              <a:rPr lang="en-US" dirty="0" smtClean="0"/>
              <a:t>Live, late breaking news</a:t>
            </a:r>
          </a:p>
          <a:p>
            <a:pPr lvl="1"/>
            <a:r>
              <a:rPr lang="en-US" dirty="0" smtClean="0"/>
              <a:t>Specialized news</a:t>
            </a:r>
          </a:p>
          <a:p>
            <a:r>
              <a:rPr lang="en-US" dirty="0" smtClean="0"/>
              <a:t>Access</a:t>
            </a:r>
          </a:p>
          <a:p>
            <a:pPr lvl="1"/>
            <a:r>
              <a:rPr lang="en-US" dirty="0" smtClean="0"/>
              <a:t>Behind the scenes</a:t>
            </a:r>
          </a:p>
          <a:p>
            <a:pPr lvl="1"/>
            <a:r>
              <a:rPr lang="en-US" dirty="0" smtClean="0"/>
              <a:t>Celebrities</a:t>
            </a:r>
          </a:p>
          <a:p>
            <a:pPr lvl="1"/>
            <a:r>
              <a:rPr lang="en-US" dirty="0" smtClean="0"/>
              <a:t>Nuggets</a:t>
            </a:r>
          </a:p>
          <a:p>
            <a:r>
              <a:rPr lang="en-US" dirty="0" smtClean="0"/>
              <a:t>Feedback</a:t>
            </a:r>
          </a:p>
          <a:p>
            <a:pPr lvl="1"/>
            <a:r>
              <a:rPr lang="en-US" dirty="0" smtClean="0"/>
              <a:t>Direct connections with brands</a:t>
            </a:r>
          </a:p>
          <a:p>
            <a:pPr lvl="1"/>
            <a:endParaRPr lang="en-US" dirty="0" smtClean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7963535" y="2377932"/>
            <a:ext cx="3192145" cy="3378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Employment</a:t>
            </a:r>
          </a:p>
          <a:p>
            <a:pPr lvl="1"/>
            <a:r>
              <a:rPr lang="en-US" dirty="0" smtClean="0"/>
              <a:t>Businesses looking for new talent</a:t>
            </a:r>
          </a:p>
          <a:p>
            <a:pPr lvl="1"/>
            <a:r>
              <a:rPr lang="en-US" dirty="0" smtClean="0"/>
              <a:t>Employees looking for jobs</a:t>
            </a:r>
          </a:p>
          <a:p>
            <a:r>
              <a:rPr lang="en-US" dirty="0" smtClean="0"/>
              <a:t>Professional Events/Groups</a:t>
            </a:r>
          </a:p>
          <a:p>
            <a:pPr lvl="1"/>
            <a:r>
              <a:rPr lang="en-US" dirty="0" smtClean="0"/>
              <a:t>Individuals looking to increase their professional value</a:t>
            </a:r>
          </a:p>
          <a:p>
            <a:pPr lvl="1"/>
            <a:r>
              <a:rPr lang="en-US" dirty="0" smtClean="0"/>
              <a:t>Networking within certain industries or localities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0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Craft your message to fit the platform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413248" y="1046610"/>
            <a:ext cx="5957047" cy="1127442"/>
          </a:xfrm>
        </p:spPr>
        <p:txBody>
          <a:bodyPr>
            <a:normAutofit/>
          </a:bodyPr>
          <a:lstStyle/>
          <a:p>
            <a:r>
              <a:rPr lang="en-US" dirty="0" smtClean="0"/>
              <a:t>Ask questions to evoke a response.</a:t>
            </a:r>
          </a:p>
          <a:p>
            <a:r>
              <a:rPr lang="en-US" dirty="0" smtClean="0"/>
              <a:t>Use longer format to tell a story.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248" y="2174052"/>
            <a:ext cx="1241793" cy="696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248" y="471509"/>
            <a:ext cx="1222732" cy="3266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763" y="4246228"/>
            <a:ext cx="1214278" cy="331485"/>
          </a:xfrm>
          <a:prstGeom prst="rect">
            <a:avLst/>
          </a:prstGeom>
        </p:spPr>
      </p:pic>
      <p:sp>
        <p:nvSpPr>
          <p:cNvPr id="13" name="Content Placeholder 6"/>
          <p:cNvSpPr txBox="1">
            <a:spLocks/>
          </p:cNvSpPr>
          <p:nvPr/>
        </p:nvSpPr>
        <p:spPr>
          <a:xfrm>
            <a:off x="5413247" y="2992713"/>
            <a:ext cx="5957047" cy="112955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Provide “insider information”</a:t>
            </a:r>
          </a:p>
          <a:p>
            <a:r>
              <a:rPr lang="en-US" dirty="0" smtClean="0"/>
              <a:t>Use #hashtags to promote events, topics</a:t>
            </a:r>
          </a:p>
          <a:p>
            <a:endParaRPr lang="en-US" dirty="0" smtClean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5413246" y="4936705"/>
            <a:ext cx="5957047" cy="1025119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connections to grow list of professionals</a:t>
            </a:r>
          </a:p>
          <a:p>
            <a:r>
              <a:rPr lang="en-US" dirty="0" smtClean="0"/>
              <a:t>Post relevant information for professional development</a:t>
            </a:r>
          </a:p>
          <a:p>
            <a:endParaRPr lang="en-US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74" y="0"/>
            <a:ext cx="8402053" cy="630154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8915401" y="3200400"/>
            <a:ext cx="985519" cy="315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898640" y="792480"/>
            <a:ext cx="2582593" cy="2844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362960" y="4761341"/>
            <a:ext cx="985520" cy="1459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109720" y="5664200"/>
            <a:ext cx="1813560" cy="264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52801" y="3552104"/>
            <a:ext cx="1451279" cy="562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823335" y="1315720"/>
            <a:ext cx="2980932" cy="309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007360" y="1905000"/>
            <a:ext cx="1747520" cy="20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133" y="913611"/>
            <a:ext cx="1222732" cy="3266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643" y="5762617"/>
            <a:ext cx="1214278" cy="33148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80" y="4776624"/>
            <a:ext cx="1112291" cy="2816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533" y="2108385"/>
            <a:ext cx="1143693" cy="3711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11" y="1744049"/>
            <a:ext cx="364336" cy="36433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119" y="1382888"/>
            <a:ext cx="492760" cy="4927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20" y="3047228"/>
            <a:ext cx="1622740" cy="100975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9316288" y="387866"/>
            <a:ext cx="1676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Social Networks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918004" y="2726632"/>
            <a:ext cx="153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Social Streams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805" y="3079563"/>
            <a:ext cx="1241793" cy="69627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215847" y="1340047"/>
            <a:ext cx="935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Pictures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87548" y="2894897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Video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80007" y="4326890"/>
            <a:ext cx="1582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Social Curation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56293" y="5342763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Business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74" y="0"/>
            <a:ext cx="8402053" cy="630154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3362960" y="4761341"/>
            <a:ext cx="985520" cy="1459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52801" y="3552104"/>
            <a:ext cx="1451279" cy="562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823335" y="1315720"/>
            <a:ext cx="2980932" cy="309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007360" y="1905000"/>
            <a:ext cx="1747520" cy="20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80" y="4776624"/>
            <a:ext cx="1112291" cy="2816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533" y="2108385"/>
            <a:ext cx="1143693" cy="3711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11" y="1744049"/>
            <a:ext cx="364336" cy="36433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119" y="1382888"/>
            <a:ext cx="492760" cy="4927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20" y="3047228"/>
            <a:ext cx="1622740" cy="100975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9316288" y="387866"/>
            <a:ext cx="1676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Social Networks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15847" y="1340047"/>
            <a:ext cx="935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Pictures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87548" y="2894897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Video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80007" y="4326890"/>
            <a:ext cx="1582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Social Curation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1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should consider…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88966" y="2377932"/>
            <a:ext cx="2311793" cy="33782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Over 1 billion active accounts</a:t>
            </a:r>
          </a:p>
          <a:p>
            <a:pPr lvl="1"/>
            <a:r>
              <a:rPr lang="en-US" dirty="0" smtClean="0"/>
              <a:t>359 million active monthly users</a:t>
            </a:r>
          </a:p>
          <a:p>
            <a:pPr lvl="1"/>
            <a:r>
              <a:rPr lang="en-US" dirty="0" smtClean="0"/>
              <a:t>Tied to Google services</a:t>
            </a:r>
          </a:p>
          <a:p>
            <a:pPr lvl="1"/>
            <a:r>
              <a:rPr lang="en-US" dirty="0"/>
              <a:t>Ties into google search results</a:t>
            </a:r>
          </a:p>
          <a:p>
            <a:pPr lvl="1"/>
            <a:endParaRPr lang="en-US" dirty="0" smtClean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4"/>
          </p:nvPr>
        </p:nvSpPr>
        <p:spPr>
          <a:xfrm>
            <a:off x="9291243" y="2377932"/>
            <a:ext cx="2311793" cy="33782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Owned by Facebook</a:t>
            </a:r>
          </a:p>
          <a:p>
            <a:pPr lvl="1"/>
            <a:r>
              <a:rPr lang="en-US" dirty="0" smtClean="0"/>
              <a:t>Image based</a:t>
            </a:r>
          </a:p>
          <a:p>
            <a:pPr lvl="1"/>
            <a:r>
              <a:rPr lang="en-US" dirty="0" smtClean="0"/>
              <a:t>Heavily used by younger user base</a:t>
            </a:r>
            <a:endParaRPr lang="en-US" dirty="0"/>
          </a:p>
          <a:p>
            <a:pPr lvl="1"/>
            <a:r>
              <a:rPr lang="en-US" dirty="0" smtClean="0"/>
              <a:t>Mobile First Platform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234" y="1956271"/>
            <a:ext cx="1112291" cy="2816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292" y="1911525"/>
            <a:ext cx="1143693" cy="3711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482" y="1850707"/>
            <a:ext cx="492760" cy="4927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51" y="1592211"/>
            <a:ext cx="1622740" cy="1009752"/>
          </a:xfrm>
          <a:prstGeom prst="rect">
            <a:avLst/>
          </a:prstGeom>
        </p:spPr>
      </p:pic>
      <p:sp>
        <p:nvSpPr>
          <p:cNvPr id="12" name="Content Placeholder 6"/>
          <p:cNvSpPr txBox="1">
            <a:spLocks/>
          </p:cNvSpPr>
          <p:nvPr/>
        </p:nvSpPr>
        <p:spPr>
          <a:xfrm>
            <a:off x="3489725" y="2377932"/>
            <a:ext cx="2311793" cy="3378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Second </a:t>
            </a:r>
            <a:r>
              <a:rPr lang="en-US" dirty="0"/>
              <a:t>largest search </a:t>
            </a:r>
            <a:r>
              <a:rPr lang="en-US" dirty="0" smtClean="0"/>
              <a:t>engine</a:t>
            </a:r>
            <a:endParaRPr lang="en-US" dirty="0"/>
          </a:p>
          <a:p>
            <a:pPr lvl="1"/>
            <a:r>
              <a:rPr lang="en-US" dirty="0" smtClean="0"/>
              <a:t>Over </a:t>
            </a:r>
            <a:r>
              <a:rPr lang="en-US" dirty="0"/>
              <a:t>1 billion active monthly </a:t>
            </a:r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Largest music streaming service</a:t>
            </a:r>
            <a:endParaRPr lang="en-US" dirty="0"/>
          </a:p>
          <a:p>
            <a:pPr lvl="1"/>
            <a:r>
              <a:rPr lang="en-US" dirty="0" smtClean="0"/>
              <a:t>Tied </a:t>
            </a:r>
            <a:r>
              <a:rPr lang="en-US" dirty="0"/>
              <a:t>to </a:t>
            </a:r>
            <a:r>
              <a:rPr lang="en-US" dirty="0" smtClean="0"/>
              <a:t>Google services</a:t>
            </a:r>
            <a:endParaRPr lang="en-US" dirty="0"/>
          </a:p>
          <a:p>
            <a:pPr lvl="1"/>
            <a:r>
              <a:rPr lang="en-US" dirty="0" smtClean="0"/>
              <a:t>Ties </a:t>
            </a:r>
            <a:r>
              <a:rPr lang="en-US" dirty="0"/>
              <a:t>into Google search results</a:t>
            </a:r>
            <a:endParaRPr lang="en-US" dirty="0" smtClean="0"/>
          </a:p>
        </p:txBody>
      </p:sp>
      <p:sp>
        <p:nvSpPr>
          <p:cNvPr id="18" name="Content Placeholder 6"/>
          <p:cNvSpPr txBox="1">
            <a:spLocks/>
          </p:cNvSpPr>
          <p:nvPr/>
        </p:nvSpPr>
        <p:spPr>
          <a:xfrm>
            <a:off x="6390482" y="2377932"/>
            <a:ext cx="2311793" cy="3378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Larger user base than </a:t>
            </a:r>
            <a:r>
              <a:rPr lang="en-US" dirty="0" smtClean="0"/>
              <a:t>Twitter</a:t>
            </a:r>
            <a:endParaRPr lang="en-US" dirty="0"/>
          </a:p>
          <a:p>
            <a:pPr lvl="1"/>
            <a:r>
              <a:rPr lang="en-US" dirty="0" smtClean="0"/>
              <a:t>Growing quickly</a:t>
            </a:r>
            <a:endParaRPr lang="en-US" dirty="0"/>
          </a:p>
          <a:p>
            <a:pPr lvl="1"/>
            <a:r>
              <a:rPr lang="en-US" dirty="0" smtClean="0"/>
              <a:t>Visual medium</a:t>
            </a:r>
            <a:endParaRPr lang="en-US" dirty="0"/>
          </a:p>
          <a:p>
            <a:pPr lvl="1"/>
            <a:r>
              <a:rPr lang="en-US" dirty="0" smtClean="0"/>
              <a:t>Core </a:t>
            </a:r>
            <a:r>
              <a:rPr lang="en-US" dirty="0"/>
              <a:t>user base is between 18-49, educated, affluent women</a:t>
            </a:r>
            <a:endParaRPr lang="en-US" dirty="0" smtClean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63" y="576630"/>
            <a:ext cx="3959451" cy="5726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1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63" y="584643"/>
            <a:ext cx="3959451" cy="5710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1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ln w="12700">
                  <a:noFill/>
                  <a:prstDash val="solid"/>
                </a:ln>
                <a:solidFill>
                  <a:srgbClr val="5B8727"/>
                </a:solidFill>
              </a:rPr>
              <a:t>Starting the Fire and Keeping It Going</a:t>
            </a:r>
            <a:endParaRPr lang="en-US" spc="0" dirty="0">
              <a:ln w="12700">
                <a:noFill/>
                <a:prstDash val="solid"/>
              </a:ln>
              <a:solidFill>
                <a:srgbClr val="5B8727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Creating Shareable Content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7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Futura Bk BT" panose="020B0502020204020303" pitchFamily="34" charset="0"/>
              </a:rPr>
              <a:t>Finding Your Place | Where you should be sharing on Social Media</a:t>
            </a:r>
          </a:p>
          <a:p>
            <a:pPr lvl="1"/>
            <a:r>
              <a:rPr lang="en-US" dirty="0" smtClean="0">
                <a:latin typeface="Futura Bk BT" panose="020B0502020204020303" pitchFamily="34" charset="0"/>
              </a:rPr>
              <a:t>Introduction to top social media platforms</a:t>
            </a:r>
          </a:p>
          <a:p>
            <a:pPr lvl="1"/>
            <a:r>
              <a:rPr lang="en-US" dirty="0" smtClean="0">
                <a:latin typeface="Futura Bk BT" panose="020B0502020204020303" pitchFamily="34" charset="0"/>
              </a:rPr>
              <a:t>Different platforms attract different audiences</a:t>
            </a:r>
          </a:p>
          <a:p>
            <a:pPr lvl="1"/>
            <a:r>
              <a:rPr lang="en-US" dirty="0" smtClean="0">
                <a:latin typeface="Futura Bk BT" panose="020B0502020204020303" pitchFamily="34" charset="0"/>
              </a:rPr>
              <a:t>Highlighting which channels may be more tuned to the specifics of each organization</a:t>
            </a:r>
          </a:p>
          <a:p>
            <a:endParaRPr lang="en-US" dirty="0" smtClean="0">
              <a:latin typeface="Futura Bk BT" panose="020B0502020204020303" pitchFamily="34" charset="0"/>
            </a:endParaRPr>
          </a:p>
          <a:p>
            <a:r>
              <a:rPr lang="en-US" dirty="0" smtClean="0">
                <a:latin typeface="Futura Bk BT" panose="020B0502020204020303" pitchFamily="34" charset="0"/>
              </a:rPr>
              <a:t>Starting The Fire and Keeping It Going | Creating Shareable Content</a:t>
            </a:r>
          </a:p>
          <a:p>
            <a:pPr lvl="1"/>
            <a:r>
              <a:rPr lang="en-US" dirty="0" smtClean="0">
                <a:latin typeface="Futura Bk BT" panose="020B0502020204020303" pitchFamily="34" charset="0"/>
              </a:rPr>
              <a:t>#Hashtags, @mentions, direct messages and linking</a:t>
            </a:r>
          </a:p>
          <a:p>
            <a:pPr lvl="1"/>
            <a:r>
              <a:rPr lang="en-US" smtClean="0">
                <a:latin typeface="Futura Bk BT" panose="020B0502020204020303" pitchFamily="34" charset="0"/>
              </a:rPr>
              <a:t>Using </a:t>
            </a:r>
            <a:r>
              <a:rPr lang="en-US" dirty="0" smtClean="0">
                <a:latin typeface="Futura Bk BT" panose="020B0502020204020303" pitchFamily="34" charset="0"/>
              </a:rPr>
              <a:t>STEPPS to create maximize sharing</a:t>
            </a:r>
          </a:p>
          <a:p>
            <a:pPr lvl="1"/>
            <a:endParaRPr lang="en-US" dirty="0" smtClean="0">
              <a:latin typeface="Futura Bk BT" panose="020B05020202040203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475984" y="1078115"/>
            <a:ext cx="9240033" cy="4409162"/>
          </a:xfrm>
        </p:spPr>
        <p:txBody>
          <a:bodyPr>
            <a:noAutofit/>
          </a:bodyPr>
          <a:lstStyle/>
          <a:p>
            <a:r>
              <a:rPr lang="en-US" sz="7200" spc="0" dirty="0">
                <a:ln w="12700">
                  <a:noFill/>
                  <a:prstDash val="solid"/>
                </a:ln>
                <a:solidFill>
                  <a:srgbClr val="5B8727"/>
                </a:solidFill>
              </a:rPr>
              <a:t>#hashtags, </a:t>
            </a:r>
            <a:r>
              <a:rPr lang="en-US" sz="7200" spc="0" dirty="0" smtClean="0">
                <a:ln w="12700">
                  <a:noFill/>
                  <a:prstDash val="solid"/>
                </a:ln>
                <a:solidFill>
                  <a:srgbClr val="5B8727"/>
                </a:solidFill>
              </a:rPr>
              <a:t/>
            </a:r>
            <a:br>
              <a:rPr lang="en-US" sz="7200" spc="0" dirty="0" smtClean="0">
                <a:ln w="12700">
                  <a:noFill/>
                  <a:prstDash val="solid"/>
                </a:ln>
                <a:solidFill>
                  <a:srgbClr val="5B8727"/>
                </a:solidFill>
              </a:rPr>
            </a:br>
            <a:r>
              <a:rPr lang="en-US" sz="7200" spc="0" dirty="0">
                <a:ln w="12700">
                  <a:noFill/>
                  <a:prstDash val="solid"/>
                </a:ln>
                <a:solidFill>
                  <a:srgbClr val="5B8727"/>
                </a:solidFill>
              </a:rPr>
              <a:t>	</a:t>
            </a:r>
            <a:r>
              <a:rPr lang="en-US" sz="7200" spc="0" dirty="0" smtClean="0">
                <a:ln w="12700">
                  <a:noFill/>
                  <a:prstDash val="solid"/>
                </a:ln>
                <a:solidFill>
                  <a:srgbClr val="5B8727"/>
                </a:solidFill>
              </a:rPr>
              <a:t>@</a:t>
            </a:r>
            <a:r>
              <a:rPr lang="en-US" sz="7200" spc="0" dirty="0">
                <a:ln w="12700">
                  <a:noFill/>
                  <a:prstDash val="solid"/>
                </a:ln>
                <a:solidFill>
                  <a:srgbClr val="5B8727"/>
                </a:solidFill>
              </a:rPr>
              <a:t>mentions, </a:t>
            </a:r>
            <a:r>
              <a:rPr lang="en-US" sz="7200" spc="0" dirty="0" smtClean="0">
                <a:ln w="12700">
                  <a:noFill/>
                  <a:prstDash val="solid"/>
                </a:ln>
                <a:solidFill>
                  <a:srgbClr val="5B8727"/>
                </a:solidFill>
              </a:rPr>
              <a:t/>
            </a:r>
            <a:br>
              <a:rPr lang="en-US" sz="7200" spc="0" dirty="0" smtClean="0">
                <a:ln w="12700">
                  <a:noFill/>
                  <a:prstDash val="solid"/>
                </a:ln>
                <a:solidFill>
                  <a:srgbClr val="5B8727"/>
                </a:solidFill>
              </a:rPr>
            </a:br>
            <a:r>
              <a:rPr lang="en-US" sz="7200" spc="0" dirty="0" smtClean="0">
                <a:ln w="12700">
                  <a:noFill/>
                  <a:prstDash val="solid"/>
                </a:ln>
                <a:solidFill>
                  <a:srgbClr val="5B8727"/>
                </a:solidFill>
              </a:rPr>
              <a:t>		direct </a:t>
            </a:r>
            <a:r>
              <a:rPr lang="en-US" sz="7200" spc="0" dirty="0">
                <a:ln w="12700">
                  <a:noFill/>
                  <a:prstDash val="solid"/>
                </a:ln>
                <a:solidFill>
                  <a:srgbClr val="5B8727"/>
                </a:solidFill>
              </a:rPr>
              <a:t>messages </a:t>
            </a:r>
            <a:r>
              <a:rPr lang="en-US" sz="7200" spc="0" dirty="0" smtClean="0">
                <a:ln w="12700">
                  <a:noFill/>
                  <a:prstDash val="solid"/>
                </a:ln>
                <a:solidFill>
                  <a:srgbClr val="5B8727"/>
                </a:solidFill>
              </a:rPr>
              <a:t/>
            </a:r>
            <a:br>
              <a:rPr lang="en-US" sz="7200" spc="0" dirty="0" smtClean="0">
                <a:ln w="12700">
                  <a:noFill/>
                  <a:prstDash val="solid"/>
                </a:ln>
                <a:solidFill>
                  <a:srgbClr val="5B8727"/>
                </a:solidFill>
              </a:rPr>
            </a:br>
            <a:r>
              <a:rPr lang="en-US" sz="7200" spc="0" dirty="0">
                <a:ln w="12700">
                  <a:noFill/>
                  <a:prstDash val="solid"/>
                </a:ln>
                <a:solidFill>
                  <a:srgbClr val="5B8727"/>
                </a:solidFill>
              </a:rPr>
              <a:t>	</a:t>
            </a:r>
            <a:r>
              <a:rPr lang="en-US" sz="7200" spc="0" dirty="0" smtClean="0">
                <a:ln w="12700">
                  <a:noFill/>
                  <a:prstDash val="solid"/>
                </a:ln>
                <a:solidFill>
                  <a:srgbClr val="5B8727"/>
                </a:solidFill>
              </a:rPr>
              <a:t>			  and </a:t>
            </a:r>
            <a:r>
              <a:rPr lang="en-US" sz="7200" spc="0" dirty="0">
                <a:ln w="12700">
                  <a:noFill/>
                  <a:prstDash val="solid"/>
                </a:ln>
                <a:solidFill>
                  <a:srgbClr val="5B8727"/>
                </a:solidFill>
              </a:rPr>
              <a:t>linking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8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#hashtags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833702"/>
            <a:ext cx="5574231" cy="40233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Started in 2007 as a way to group things on twitter, now supported by most social media platforms.</a:t>
            </a:r>
          </a:p>
          <a:p>
            <a:r>
              <a:rPr lang="en-US" dirty="0" smtClean="0"/>
              <a:t>Hashtags tie things together and allow users to join a larger conversation.</a:t>
            </a:r>
          </a:p>
          <a:p>
            <a:r>
              <a:rPr lang="en-US" dirty="0" smtClean="0"/>
              <a:t>Great for live events and conferences</a:t>
            </a:r>
          </a:p>
          <a:p>
            <a:r>
              <a:rPr lang="en-US" dirty="0" smtClean="0"/>
              <a:t>Should be short and to the point</a:t>
            </a:r>
          </a:p>
          <a:p>
            <a:r>
              <a:rPr lang="en-US" dirty="0" smtClean="0"/>
              <a:t>Tips: </a:t>
            </a:r>
          </a:p>
          <a:p>
            <a:pPr lvl="1"/>
            <a:r>
              <a:rPr lang="en-US" dirty="0" smtClean="0"/>
              <a:t>Search first</a:t>
            </a:r>
          </a:p>
          <a:p>
            <a:pPr lvl="1"/>
            <a:r>
              <a:rPr lang="en-US" dirty="0" smtClean="0"/>
              <a:t>Use different case to differentiate words</a:t>
            </a:r>
          </a:p>
          <a:p>
            <a:pPr lvl="1"/>
            <a:r>
              <a:rPr lang="en-US" dirty="0" smtClean="0"/>
              <a:t>Be ready for possible negative attention, have a plan</a:t>
            </a:r>
          </a:p>
          <a:p>
            <a:pPr lvl="1"/>
            <a:r>
              <a:rPr lang="en-US" dirty="0" smtClean="0"/>
              <a:t>Usage is different by channel:</a:t>
            </a:r>
          </a:p>
          <a:p>
            <a:pPr lvl="2"/>
            <a:r>
              <a:rPr lang="en-US" dirty="0" smtClean="0"/>
              <a:t>Facebook -&gt; fewer hashtags, more interaction</a:t>
            </a:r>
          </a:p>
          <a:p>
            <a:pPr lvl="2"/>
            <a:r>
              <a:rPr lang="en-US" dirty="0" smtClean="0"/>
              <a:t>Twitter -&gt; use one or two hashtags</a:t>
            </a:r>
          </a:p>
          <a:p>
            <a:pPr lvl="2"/>
            <a:r>
              <a:rPr lang="en-US" dirty="0" smtClean="0"/>
              <a:t>Instagram -&gt; use as many hashtags as you can think of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511" y="1833702"/>
            <a:ext cx="4338976" cy="2094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03295" y="4523549"/>
            <a:ext cx="3905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#</a:t>
            </a:r>
            <a:r>
              <a:rPr lang="en-US" dirty="0" err="1"/>
              <a:t>IceBucketChallenge</a:t>
            </a:r>
            <a:r>
              <a:rPr lang="en-US" dirty="0"/>
              <a:t>, #</a:t>
            </a:r>
            <a:r>
              <a:rPr lang="en-US" dirty="0" err="1"/>
              <a:t>SFBatKid</a:t>
            </a:r>
            <a:r>
              <a:rPr lang="en-US" dirty="0"/>
              <a:t>, #SOTU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1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@mentions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833702"/>
            <a:ext cx="5574231" cy="40233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Used in most platforms (@ sign is for twitter)</a:t>
            </a:r>
          </a:p>
          <a:p>
            <a:r>
              <a:rPr lang="en-US" dirty="0" smtClean="0"/>
              <a:t>Links to other users</a:t>
            </a:r>
          </a:p>
          <a:p>
            <a:r>
              <a:rPr lang="en-US" dirty="0" smtClean="0"/>
              <a:t>Useful in starting or continuing conversations with a brand or a user</a:t>
            </a:r>
          </a:p>
          <a:p>
            <a:r>
              <a:rPr lang="en-US" dirty="0" smtClean="0"/>
              <a:t>Great way to work with celebrity endorsements</a:t>
            </a:r>
          </a:p>
          <a:p>
            <a:endParaRPr lang="en-US" dirty="0" smtClean="0"/>
          </a:p>
          <a:p>
            <a:r>
              <a:rPr lang="en-US" dirty="0" smtClean="0"/>
              <a:t>Very useful when saying thank you or congratulating</a:t>
            </a:r>
            <a:endParaRPr lang="en-US" dirty="0"/>
          </a:p>
          <a:p>
            <a:r>
              <a:rPr lang="en-US" dirty="0" smtClean="0"/>
              <a:t>Great when partnering with another organization</a:t>
            </a:r>
          </a:p>
          <a:p>
            <a:r>
              <a:rPr lang="en-US" dirty="0" smtClean="0"/>
              <a:t>Can help expand your network of influence</a:t>
            </a:r>
          </a:p>
          <a:p>
            <a:r>
              <a:rPr lang="en-US" dirty="0" smtClean="0"/>
              <a:t>Example of @mentions working well: #</a:t>
            </a:r>
            <a:r>
              <a:rPr lang="en-US" dirty="0" err="1" smtClean="0"/>
              <a:t>IceBucketChallenge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511" y="1833702"/>
            <a:ext cx="4590877" cy="3274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 messages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833702"/>
            <a:ext cx="5574231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Private messages to individual users</a:t>
            </a:r>
          </a:p>
          <a:p>
            <a:r>
              <a:rPr lang="en-US" dirty="0" smtClean="0"/>
              <a:t>Level of access that is hard to find</a:t>
            </a:r>
          </a:p>
          <a:p>
            <a:endParaRPr lang="en-US" dirty="0" smtClean="0"/>
          </a:p>
          <a:p>
            <a:r>
              <a:rPr lang="en-US" dirty="0" smtClean="0"/>
              <a:t>This differs by platform, but the big three have ways to send a direct message.</a:t>
            </a:r>
          </a:p>
          <a:p>
            <a:r>
              <a:rPr lang="en-US" dirty="0" smtClean="0"/>
              <a:t>Some brands, celebrities, accounts are run by a marketing team, but many are run by the people themselves, or someone who is very close to them.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073" y="2020028"/>
            <a:ext cx="2199203" cy="970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085" y="3689873"/>
            <a:ext cx="2397059" cy="83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4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833702"/>
            <a:ext cx="5574231" cy="4023360"/>
          </a:xfrm>
        </p:spPr>
        <p:txBody>
          <a:bodyPr>
            <a:normAutofit/>
          </a:bodyPr>
          <a:lstStyle/>
          <a:p>
            <a:r>
              <a:rPr lang="en-US" u="sng" dirty="0" smtClean="0"/>
              <a:t>One of the most important thing to consider when posting on Social Media</a:t>
            </a:r>
          </a:p>
          <a:p>
            <a:r>
              <a:rPr lang="en-US" dirty="0" smtClean="0"/>
              <a:t>Social Media is like the kindling of a fire, it can get things heated up, but you need real content behind it to sustain.</a:t>
            </a:r>
          </a:p>
          <a:p>
            <a:pPr lvl="1"/>
            <a:r>
              <a:rPr lang="en-US" dirty="0" smtClean="0"/>
              <a:t>Use url </a:t>
            </a:r>
            <a:r>
              <a:rPr lang="en-US" dirty="0" err="1" smtClean="0"/>
              <a:t>shorteners</a:t>
            </a:r>
            <a:r>
              <a:rPr lang="en-US" dirty="0" smtClean="0"/>
              <a:t> like bit.ly or goo.gl to both shorten the url and track the results</a:t>
            </a:r>
          </a:p>
          <a:p>
            <a:pPr lvl="1"/>
            <a:r>
              <a:rPr lang="en-US" dirty="0" smtClean="0"/>
              <a:t>Use your social media to drive traffic to your blog or your event site</a:t>
            </a:r>
          </a:p>
          <a:p>
            <a:r>
              <a:rPr lang="en-US" dirty="0" smtClean="0"/>
              <a:t>This is your opportunity to get their attention, and then keep their attention…don’t waste it.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  <p:pic>
        <p:nvPicPr>
          <p:cNvPr id="1026" name="Picture 2" descr="http://www.mprocopio.com/blog/wp-content/uploads/2010/10/Bit.ly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925" y="1926068"/>
            <a:ext cx="1983441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212" y="4527064"/>
            <a:ext cx="267652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5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668462" y="1578843"/>
            <a:ext cx="6932738" cy="3243114"/>
          </a:xfrm>
        </p:spPr>
        <p:txBody>
          <a:bodyPr>
            <a:noAutofit/>
          </a:bodyPr>
          <a:lstStyle/>
          <a:p>
            <a:r>
              <a:rPr lang="en-US" sz="8000" spc="0" dirty="0" smtClean="0">
                <a:ln w="12700">
                  <a:noFill/>
                  <a:prstDash val="solid"/>
                </a:ln>
                <a:solidFill>
                  <a:srgbClr val="5B8727"/>
                </a:solidFill>
                <a:latin typeface="Futura Bk BT" panose="020B0502020204020303" pitchFamily="34" charset="0"/>
              </a:rPr>
              <a:t>Creating</a:t>
            </a:r>
            <a:br>
              <a:rPr lang="en-US" sz="8000" spc="0" dirty="0" smtClean="0">
                <a:ln w="12700">
                  <a:noFill/>
                  <a:prstDash val="solid"/>
                </a:ln>
                <a:solidFill>
                  <a:srgbClr val="5B8727"/>
                </a:solidFill>
                <a:latin typeface="Futura Bk BT" panose="020B0502020204020303" pitchFamily="34" charset="0"/>
              </a:rPr>
            </a:br>
            <a:r>
              <a:rPr lang="en-US" sz="8000" spc="0" dirty="0">
                <a:ln w="12700">
                  <a:noFill/>
                  <a:prstDash val="solid"/>
                </a:ln>
                <a:solidFill>
                  <a:srgbClr val="5B8727"/>
                </a:solidFill>
                <a:latin typeface="Futura Bk BT" panose="020B0502020204020303" pitchFamily="34" charset="0"/>
              </a:rPr>
              <a:t>	</a:t>
            </a:r>
            <a:r>
              <a:rPr lang="en-US" sz="8000" spc="0" dirty="0" smtClean="0">
                <a:ln w="12700">
                  <a:noFill/>
                  <a:prstDash val="solid"/>
                </a:ln>
                <a:solidFill>
                  <a:srgbClr val="5B8727"/>
                </a:solidFill>
                <a:latin typeface="Futura Bk BT" panose="020B0502020204020303" pitchFamily="34" charset="0"/>
              </a:rPr>
              <a:t>Shareable</a:t>
            </a:r>
            <a:r>
              <a:rPr lang="en-US" sz="8000" spc="0" dirty="0">
                <a:ln w="12700">
                  <a:noFill/>
                  <a:prstDash val="solid"/>
                </a:ln>
                <a:solidFill>
                  <a:srgbClr val="5B8727"/>
                </a:solidFill>
                <a:latin typeface="Futura Bk BT" panose="020B0502020204020303" pitchFamily="34" charset="0"/>
              </a:rPr>
              <a:t>	</a:t>
            </a:r>
            <a:r>
              <a:rPr lang="en-US" sz="8000" spc="0" dirty="0" smtClean="0">
                <a:ln w="12700">
                  <a:noFill/>
                  <a:prstDash val="solid"/>
                </a:ln>
                <a:solidFill>
                  <a:srgbClr val="5B8727"/>
                </a:solidFill>
                <a:latin typeface="Futura Bk BT" panose="020B0502020204020303" pitchFamily="34" charset="0"/>
              </a:rPr>
              <a:t>	  		  Content</a:t>
            </a:r>
            <a:endParaRPr lang="en-US" sz="8000" spc="0" dirty="0">
              <a:ln w="12700">
                <a:noFill/>
                <a:prstDash val="solid"/>
              </a:ln>
              <a:solidFill>
                <a:srgbClr val="5B8727"/>
              </a:solidFill>
              <a:latin typeface="Futura Bk BT" panose="020B05020202040203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7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STEPPS Method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STEPPS Method is based off of the book “Contagious: Why Things Catch On”  by Jonah Berger.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72" y="2350008"/>
            <a:ext cx="2535936" cy="3803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087" y="2350008"/>
            <a:ext cx="2227694" cy="3781287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3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6 Keys to STEPPS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097280" y="1878008"/>
            <a:ext cx="10058400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Social Currency – Make people look good to others</a:t>
            </a:r>
          </a:p>
          <a:p>
            <a:r>
              <a:rPr lang="en-US" sz="2800" dirty="0" smtClean="0"/>
              <a:t>Triggers – Things that keep your brand “top-of-mind”</a:t>
            </a:r>
          </a:p>
          <a:p>
            <a:r>
              <a:rPr lang="en-US" sz="2800" dirty="0" smtClean="0"/>
              <a:t>Emotion – “When people care, they share”</a:t>
            </a:r>
          </a:p>
          <a:p>
            <a:r>
              <a:rPr lang="en-US" sz="2800" dirty="0" smtClean="0"/>
              <a:t>Public – “Monkey see, monkey do”</a:t>
            </a:r>
          </a:p>
          <a:p>
            <a:r>
              <a:rPr lang="en-US" sz="2800" dirty="0" smtClean="0"/>
              <a:t>Practical Value – People </a:t>
            </a:r>
            <a:r>
              <a:rPr lang="en-US" sz="2800" dirty="0" smtClean="0"/>
              <a:t>like helping other, will share </a:t>
            </a:r>
            <a:r>
              <a:rPr lang="en-US" sz="2800" dirty="0" smtClean="0"/>
              <a:t>useful tips</a:t>
            </a:r>
          </a:p>
          <a:p>
            <a:r>
              <a:rPr lang="en-US" sz="2800" dirty="0" smtClean="0"/>
              <a:t>Stories – Always more memorable than facts or “spec selling”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1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Currency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make someone look good?</a:t>
            </a:r>
          </a:p>
          <a:p>
            <a:pPr lvl="1"/>
            <a:r>
              <a:rPr lang="en-US" dirty="0" smtClean="0"/>
              <a:t>Do they have inside information about something?</a:t>
            </a:r>
          </a:p>
          <a:p>
            <a:pPr lvl="1"/>
            <a:r>
              <a:rPr lang="en-US" dirty="0" smtClean="0"/>
              <a:t>Do they have something that is rare or unique?</a:t>
            </a:r>
          </a:p>
          <a:p>
            <a:pPr lvl="1"/>
            <a:r>
              <a:rPr lang="en-US" dirty="0" smtClean="0"/>
              <a:t>Are they “in the know”?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err="1" smtClean="0"/>
              <a:t>OnePlus</a:t>
            </a:r>
            <a:r>
              <a:rPr lang="en-US" dirty="0" smtClean="0"/>
              <a:t> One Phone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Make People Look </a:t>
            </a:r>
            <a:r>
              <a:rPr lang="en-US" dirty="0"/>
              <a:t>G</a:t>
            </a:r>
            <a:r>
              <a:rPr lang="en-US" dirty="0" smtClean="0"/>
              <a:t>ood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761" y="2880359"/>
            <a:ext cx="5757918" cy="352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for events that happen regularly</a:t>
            </a:r>
          </a:p>
          <a:p>
            <a:pPr lvl="1"/>
            <a:r>
              <a:rPr lang="en-US" dirty="0" smtClean="0"/>
              <a:t>Days of the week</a:t>
            </a:r>
          </a:p>
          <a:p>
            <a:pPr lvl="1"/>
            <a:r>
              <a:rPr lang="en-US" dirty="0" smtClean="0"/>
              <a:t>Try to get things to go together – Peanut butter and …</a:t>
            </a:r>
          </a:p>
          <a:p>
            <a:r>
              <a:rPr lang="en-US" dirty="0" smtClean="0"/>
              <a:t>Be sure that trigger happens when it is time for a decision</a:t>
            </a:r>
          </a:p>
          <a:p>
            <a:pPr lvl="1"/>
            <a:r>
              <a:rPr lang="en-US" dirty="0" smtClean="0"/>
              <a:t>“Taco Tuesday”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Top-of-mind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491" y="3180280"/>
            <a:ext cx="4952851" cy="202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1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ln w="12700">
                  <a:noFill/>
                  <a:prstDash val="solid"/>
                </a:ln>
                <a:solidFill>
                  <a:srgbClr val="5B8727"/>
                </a:solidFill>
                <a:latin typeface="Futura Bk BT" panose="020B0502020204020303" pitchFamily="34" charset="0"/>
              </a:rPr>
              <a:t>Finding Your Place</a:t>
            </a:r>
            <a:endParaRPr lang="en-US" spc="0" dirty="0">
              <a:ln w="12700">
                <a:noFill/>
                <a:prstDash val="solid"/>
              </a:ln>
              <a:solidFill>
                <a:srgbClr val="5B8727"/>
              </a:solidFill>
              <a:latin typeface="Futura Bk BT" panose="020B05020202040203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  <a:latin typeface="Futura Bk BT" panose="020B0502020204020303" pitchFamily="34" charset="0"/>
              </a:rPr>
              <a:t>Where You Should </a:t>
            </a:r>
            <a:r>
              <a:rPr lang="en-US" dirty="0">
                <a:solidFill>
                  <a:srgbClr val="FF6600"/>
                </a:solidFill>
                <a:latin typeface="Futura Bk BT" panose="020B0502020204020303" pitchFamily="34" charset="0"/>
              </a:rPr>
              <a:t>B</a:t>
            </a:r>
            <a:r>
              <a:rPr lang="en-US" dirty="0" smtClean="0">
                <a:solidFill>
                  <a:srgbClr val="FF6600"/>
                </a:solidFill>
                <a:latin typeface="Futura Bk BT" panose="020B0502020204020303" pitchFamily="34" charset="0"/>
              </a:rPr>
              <a:t>e on Social Media</a:t>
            </a:r>
            <a:endParaRPr lang="en-US" dirty="0">
              <a:solidFill>
                <a:srgbClr val="FF6600"/>
              </a:solidFill>
              <a:latin typeface="Futura Bk BT" panose="020B05020202040203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6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people care about a subject, they will be more willing to share with their friends and families.</a:t>
            </a:r>
          </a:p>
          <a:p>
            <a:r>
              <a:rPr lang="en-US" dirty="0" smtClean="0"/>
              <a:t>Emotion arousal level is important.</a:t>
            </a:r>
          </a:p>
          <a:p>
            <a:pPr lvl="1"/>
            <a:r>
              <a:rPr lang="en-US" dirty="0" smtClean="0"/>
              <a:t>Content and sad, are low arousal emotions</a:t>
            </a:r>
          </a:p>
          <a:p>
            <a:pPr lvl="1"/>
            <a:r>
              <a:rPr lang="en-US" dirty="0" smtClean="0"/>
              <a:t>Excited and angry, are high arousal emotions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“When We Care, We Share”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3360420"/>
            <a:ext cx="3333750" cy="2495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779395"/>
            <a:ext cx="29260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5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often imitate the actions of others.</a:t>
            </a:r>
          </a:p>
          <a:p>
            <a:r>
              <a:rPr lang="en-US" dirty="0" smtClean="0"/>
              <a:t>Share the actions you wish to have repeated by others.</a:t>
            </a:r>
          </a:p>
          <a:p>
            <a:r>
              <a:rPr lang="en-US" dirty="0" smtClean="0"/>
              <a:t>People can also drive traffic by trying to find out what is going on.</a:t>
            </a:r>
          </a:p>
          <a:p>
            <a:r>
              <a:rPr lang="en-US" dirty="0" smtClean="0"/>
              <a:t>Example:</a:t>
            </a:r>
          </a:p>
          <a:p>
            <a:pPr marL="384048" lvl="2" indent="0">
              <a:buNone/>
            </a:pPr>
            <a:r>
              <a:rPr lang="en-US" dirty="0" smtClean="0"/>
              <a:t>Connection with celebrities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“Monkey See, Monkey Do”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653" y="2230585"/>
            <a:ext cx="3708275" cy="31767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698" y="3818963"/>
            <a:ext cx="2159455" cy="259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0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want to help out their friends and family, help them.</a:t>
            </a:r>
          </a:p>
          <a:p>
            <a:r>
              <a:rPr lang="en-US" dirty="0" smtClean="0"/>
              <a:t>Examples: How to peel a banana (9.5 million views)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“News You Can Use”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24" y="2368194"/>
            <a:ext cx="3906595" cy="292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remember stories, we don’t remember facts.</a:t>
            </a:r>
          </a:p>
          <a:p>
            <a:r>
              <a:rPr lang="en-US" dirty="0" smtClean="0"/>
              <a:t>Make sure your brand is </a:t>
            </a:r>
            <a:r>
              <a:rPr lang="en-US" u="sng" dirty="0" smtClean="0"/>
              <a:t>an important detail </a:t>
            </a:r>
            <a:r>
              <a:rPr lang="en-US" dirty="0" smtClean="0"/>
              <a:t>in the story.</a:t>
            </a:r>
          </a:p>
          <a:p>
            <a:r>
              <a:rPr lang="en-US" dirty="0" smtClean="0"/>
              <a:t>Examples:</a:t>
            </a:r>
          </a:p>
          <a:p>
            <a:endParaRPr lang="en-US" dirty="0"/>
          </a:p>
          <a:p>
            <a:r>
              <a:rPr lang="en-US" dirty="0" smtClean="0"/>
              <a:t>#</a:t>
            </a:r>
            <a:r>
              <a:rPr lang="en-US" dirty="0" err="1" smtClean="0"/>
              <a:t>SFBatKid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Facts Get Lost, Stories Live 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28" y="2125775"/>
            <a:ext cx="2328420" cy="3104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28" y="3897915"/>
            <a:ext cx="2415378" cy="2548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34" y="3053164"/>
            <a:ext cx="3515935" cy="33936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9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Together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Using one or two of the STEPPS keys well is better than forcing all of them poorly.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Be sure to include appropriate hashtags, mentions, and linking.</a:t>
            </a:r>
          </a:p>
          <a:p>
            <a:endParaRPr lang="en-US" dirty="0" smtClean="0"/>
          </a:p>
          <a:p>
            <a:r>
              <a:rPr lang="en-US" dirty="0"/>
              <a:t>Plan ahead and work with purpose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8727"/>
                </a:solidFill>
              </a:rPr>
              <a:t>Exercises</a:t>
            </a:r>
            <a:endParaRPr lang="en-US" dirty="0">
              <a:solidFill>
                <a:srgbClr val="5B8727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11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48" y="441989"/>
            <a:ext cx="4581525" cy="5516562"/>
          </a:xfrm>
        </p:spPr>
      </p:pic>
      <p:sp>
        <p:nvSpPr>
          <p:cNvPr id="2" name="TextBox 1"/>
          <p:cNvSpPr txBox="1"/>
          <p:nvPr/>
        </p:nvSpPr>
        <p:spPr>
          <a:xfrm>
            <a:off x="7084291" y="236223"/>
            <a:ext cx="375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#</a:t>
            </a:r>
            <a:r>
              <a:rPr lang="en-US" sz="3200" dirty="0" err="1" smtClean="0">
                <a:solidFill>
                  <a:srgbClr val="FF6600"/>
                </a:solidFill>
              </a:rPr>
              <a:t>alexfromtarget</a:t>
            </a:r>
            <a:endParaRPr lang="en-US" sz="3200" dirty="0" smtClean="0">
              <a:solidFill>
                <a:srgbClr val="FF66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059762"/>
              </p:ext>
            </p:extLst>
          </p:nvPr>
        </p:nvGraphicFramePr>
        <p:xfrm>
          <a:off x="6704472" y="944109"/>
          <a:ext cx="4231752" cy="391524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265454"/>
                <a:gridCol w="966298"/>
              </a:tblGrid>
              <a:tr h="6525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Social Currency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25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Triggers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25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Emotion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2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2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Practical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2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59511" y="4925755"/>
            <a:ext cx="3069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does this work/not work?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0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6671" y="310902"/>
            <a:ext cx="503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#</a:t>
            </a:r>
            <a:r>
              <a:rPr lang="en-US" sz="3200" dirty="0" err="1" smtClean="0">
                <a:solidFill>
                  <a:srgbClr val="FF6600"/>
                </a:solidFill>
              </a:rPr>
              <a:t>IceBucketChallenge</a:t>
            </a:r>
            <a:endParaRPr lang="en-US" sz="3200" dirty="0" smtClean="0">
              <a:solidFill>
                <a:srgbClr val="FF66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896" y="393230"/>
            <a:ext cx="4682134" cy="5517358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978952"/>
              </p:ext>
            </p:extLst>
          </p:nvPr>
        </p:nvGraphicFramePr>
        <p:xfrm>
          <a:off x="6704472" y="944109"/>
          <a:ext cx="4231752" cy="391524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265454"/>
                <a:gridCol w="966298"/>
              </a:tblGrid>
              <a:tr h="6525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Social Currency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25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Triggers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25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Emotion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2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2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Practical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2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59511" y="4925755"/>
            <a:ext cx="3069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does this work/not work?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4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7710" y="220348"/>
            <a:ext cx="503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#</a:t>
            </a:r>
            <a:r>
              <a:rPr lang="en-US" sz="3200" dirty="0" err="1" smtClean="0">
                <a:solidFill>
                  <a:srgbClr val="FF6600"/>
                </a:solidFill>
              </a:rPr>
              <a:t>SFBatKid</a:t>
            </a:r>
            <a:endParaRPr lang="en-US" sz="3200" dirty="0" smtClean="0">
              <a:solidFill>
                <a:srgbClr val="FF66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99" y="824221"/>
            <a:ext cx="4272903" cy="450909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978952"/>
              </p:ext>
            </p:extLst>
          </p:nvPr>
        </p:nvGraphicFramePr>
        <p:xfrm>
          <a:off x="6704472" y="944109"/>
          <a:ext cx="4231752" cy="391524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265454"/>
                <a:gridCol w="966298"/>
              </a:tblGrid>
              <a:tr h="6525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Social Currency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25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Triggers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25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Emotion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2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2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Practical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2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59511" y="4925755"/>
            <a:ext cx="3069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does this work/not work?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4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53" y="423148"/>
            <a:ext cx="5621337" cy="553418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978952"/>
              </p:ext>
            </p:extLst>
          </p:nvPr>
        </p:nvGraphicFramePr>
        <p:xfrm>
          <a:off x="6704472" y="944109"/>
          <a:ext cx="4231752" cy="391524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265454"/>
                <a:gridCol w="966298"/>
              </a:tblGrid>
              <a:tr h="6525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Social Currency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25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Triggers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25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Emotion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2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2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Practical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2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59511" y="4925755"/>
            <a:ext cx="3069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does this work/not work?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6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74" y="0"/>
            <a:ext cx="8402053" cy="6301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7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90" y="309105"/>
            <a:ext cx="4414982" cy="583711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978952"/>
              </p:ext>
            </p:extLst>
          </p:nvPr>
        </p:nvGraphicFramePr>
        <p:xfrm>
          <a:off x="6704472" y="944109"/>
          <a:ext cx="4231752" cy="391524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265454"/>
                <a:gridCol w="966298"/>
              </a:tblGrid>
              <a:tr h="6525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Social Currency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25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Triggers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25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Emotion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2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2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Practical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2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59511" y="4925755"/>
            <a:ext cx="3069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does this work/not work?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4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4" y="79057"/>
            <a:ext cx="6163056" cy="617989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978952"/>
              </p:ext>
            </p:extLst>
          </p:nvPr>
        </p:nvGraphicFramePr>
        <p:xfrm>
          <a:off x="6704472" y="944109"/>
          <a:ext cx="4231752" cy="391524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265454"/>
                <a:gridCol w="966298"/>
              </a:tblGrid>
              <a:tr h="6525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Social Currency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25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Triggers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25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Emotion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2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2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Practical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2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59511" y="4925755"/>
            <a:ext cx="3069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does this work/not work?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3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49" y="243269"/>
            <a:ext cx="6001363" cy="598502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978952"/>
              </p:ext>
            </p:extLst>
          </p:nvPr>
        </p:nvGraphicFramePr>
        <p:xfrm>
          <a:off x="6704472" y="944109"/>
          <a:ext cx="4231752" cy="391524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265454"/>
                <a:gridCol w="966298"/>
              </a:tblGrid>
              <a:tr h="6525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Social Currency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25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Triggers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25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Emotion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2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2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Practical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2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59511" y="4925755"/>
            <a:ext cx="3069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does this work/not work?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8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74" y="0"/>
            <a:ext cx="8402053" cy="630154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8915401" y="3200400"/>
            <a:ext cx="985519" cy="315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898640" y="792480"/>
            <a:ext cx="2582593" cy="2844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362960" y="4761341"/>
            <a:ext cx="985520" cy="1459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109720" y="5664200"/>
            <a:ext cx="1813560" cy="264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52801" y="3552104"/>
            <a:ext cx="1451279" cy="562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823335" y="1315720"/>
            <a:ext cx="2980932" cy="309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007360" y="1905000"/>
            <a:ext cx="1747520" cy="20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133" y="913611"/>
            <a:ext cx="1222732" cy="3266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643" y="5762617"/>
            <a:ext cx="1214278" cy="33148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80" y="4776624"/>
            <a:ext cx="1112291" cy="2816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533" y="2108385"/>
            <a:ext cx="1143693" cy="3711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11" y="1744049"/>
            <a:ext cx="364336" cy="36433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119" y="1382888"/>
            <a:ext cx="492760" cy="4927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20" y="3047228"/>
            <a:ext cx="1622740" cy="100975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9316288" y="387866"/>
            <a:ext cx="1676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Social Networks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918004" y="2726632"/>
            <a:ext cx="153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Social Streams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805" y="3079563"/>
            <a:ext cx="1241793" cy="69627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215847" y="1340047"/>
            <a:ext cx="935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Pictures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87548" y="2894897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Video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80007" y="4326890"/>
            <a:ext cx="1582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Social Curation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56293" y="5342763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Business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74" y="0"/>
            <a:ext cx="8402053" cy="630154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8915401" y="3200400"/>
            <a:ext cx="985519" cy="315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898640" y="792480"/>
            <a:ext cx="2582593" cy="2844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109720" y="5664200"/>
            <a:ext cx="1813560" cy="264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133" y="913611"/>
            <a:ext cx="1222732" cy="3266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643" y="5762617"/>
            <a:ext cx="1214278" cy="33148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9316288" y="387866"/>
            <a:ext cx="1676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Social Networks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918004" y="2726632"/>
            <a:ext cx="153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Social Streams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805" y="3079563"/>
            <a:ext cx="1241793" cy="69627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956293" y="5342763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Business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583" y="1781897"/>
            <a:ext cx="1241793" cy="696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890" y="1966713"/>
            <a:ext cx="1222732" cy="3266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605" y="1961872"/>
            <a:ext cx="1214278" cy="33148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utura Bk BT" panose="020B0502020204020303" pitchFamily="34" charset="0"/>
              </a:rPr>
              <a:t>The Big Three</a:t>
            </a:r>
            <a:endParaRPr lang="en-US" dirty="0">
              <a:latin typeface="Futura Bk BT" panose="020B0502020204020303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980047" y="2377932"/>
            <a:ext cx="3248419" cy="337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Futura Bk BT" panose="020B0502020204020303" pitchFamily="34" charset="0"/>
              </a:rPr>
              <a:t>Who uses:</a:t>
            </a:r>
          </a:p>
          <a:p>
            <a:pPr lvl="1"/>
            <a:r>
              <a:rPr lang="en-US" dirty="0" smtClean="0">
                <a:latin typeface="Futura Bk BT" panose="020B0502020204020303" pitchFamily="34" charset="0"/>
              </a:rPr>
              <a:t>71% of online adults</a:t>
            </a:r>
          </a:p>
          <a:p>
            <a:pPr lvl="1"/>
            <a:r>
              <a:rPr lang="en-US" dirty="0">
                <a:latin typeface="Futura Bk BT" panose="020B0502020204020303" pitchFamily="34" charset="0"/>
              </a:rPr>
              <a:t>O</a:t>
            </a:r>
            <a:r>
              <a:rPr lang="en-US" dirty="0" smtClean="0">
                <a:latin typeface="Futura Bk BT" panose="020B0502020204020303" pitchFamily="34" charset="0"/>
              </a:rPr>
              <a:t>ver 1.15 billion active users</a:t>
            </a:r>
          </a:p>
          <a:p>
            <a:pPr lvl="1"/>
            <a:r>
              <a:rPr lang="en-US" dirty="0" smtClean="0">
                <a:latin typeface="Futura Bk BT" panose="020B0502020204020303" pitchFamily="34" charset="0"/>
              </a:rPr>
              <a:t>All genders, races, and age groups use at a high rate</a:t>
            </a:r>
          </a:p>
          <a:p>
            <a:pPr lvl="1"/>
            <a:r>
              <a:rPr lang="en-US" dirty="0" smtClean="0">
                <a:latin typeface="Futura Bk BT" panose="020B0502020204020303" pitchFamily="34" charset="0"/>
              </a:rPr>
              <a:t>Slightly higher rate of women</a:t>
            </a:r>
          </a:p>
          <a:p>
            <a:pPr lvl="1"/>
            <a:r>
              <a:rPr lang="en-US" dirty="0" smtClean="0">
                <a:latin typeface="Futura Bk BT" panose="020B0502020204020303" pitchFamily="34" charset="0"/>
              </a:rPr>
              <a:t>Rate of usage decreases with age</a:t>
            </a:r>
          </a:p>
        </p:txBody>
      </p:sp>
      <p:sp>
        <p:nvSpPr>
          <p:cNvPr id="18" name="Content Placeholder 6"/>
          <p:cNvSpPr>
            <a:spLocks noGrp="1"/>
          </p:cNvSpPr>
          <p:nvPr>
            <p:ph sz="quarter" idx="4"/>
          </p:nvPr>
        </p:nvSpPr>
        <p:spPr>
          <a:xfrm>
            <a:off x="4471791" y="2377932"/>
            <a:ext cx="3284473" cy="337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Futura Bk BT" panose="020B0502020204020303" pitchFamily="34" charset="0"/>
              </a:rPr>
              <a:t>Who uses:</a:t>
            </a:r>
          </a:p>
          <a:p>
            <a:pPr lvl="1"/>
            <a:r>
              <a:rPr lang="en-US" dirty="0" smtClean="0">
                <a:latin typeface="Futura Bk BT" panose="020B0502020204020303" pitchFamily="34" charset="0"/>
              </a:rPr>
              <a:t>Over 550 million registered users</a:t>
            </a:r>
          </a:p>
          <a:p>
            <a:pPr lvl="1"/>
            <a:r>
              <a:rPr lang="en-US" dirty="0" smtClean="0">
                <a:latin typeface="Futura Bk BT" panose="020B0502020204020303" pitchFamily="34" charset="0"/>
              </a:rPr>
              <a:t>Over 215 million active monthly users</a:t>
            </a:r>
          </a:p>
          <a:p>
            <a:pPr lvl="1"/>
            <a:r>
              <a:rPr lang="en-US" dirty="0" smtClean="0">
                <a:latin typeface="Futura Bk BT" panose="020B0502020204020303" pitchFamily="34" charset="0"/>
              </a:rPr>
              <a:t>Used by 18% of online adults</a:t>
            </a:r>
          </a:p>
          <a:p>
            <a:pPr lvl="1"/>
            <a:r>
              <a:rPr lang="en-US" dirty="0" smtClean="0">
                <a:latin typeface="Futura Bk BT" panose="020B0502020204020303" pitchFamily="34" charset="0"/>
              </a:rPr>
              <a:t>Higher adoption rate in younger generations</a:t>
            </a:r>
          </a:p>
          <a:p>
            <a:pPr lvl="1"/>
            <a:endParaRPr lang="en-US" dirty="0">
              <a:latin typeface="Futura Bk BT" panose="020B0502020204020303" pitchFamily="34" charset="0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7963535" y="2377932"/>
            <a:ext cx="3192145" cy="3378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Futura Bk BT" panose="020B0502020204020303" pitchFamily="34" charset="0"/>
              </a:rPr>
              <a:t>Who uses:</a:t>
            </a:r>
          </a:p>
          <a:p>
            <a:pPr lvl="1"/>
            <a:r>
              <a:rPr lang="en-US" dirty="0" smtClean="0">
                <a:latin typeface="Futura Bk BT" panose="020B0502020204020303" pitchFamily="34" charset="0"/>
              </a:rPr>
              <a:t>300 million users</a:t>
            </a:r>
          </a:p>
          <a:p>
            <a:pPr lvl="1"/>
            <a:r>
              <a:rPr lang="en-US" dirty="0" smtClean="0">
                <a:latin typeface="Futura Bk BT" panose="020B0502020204020303" pitchFamily="34" charset="0"/>
              </a:rPr>
              <a:t>Used by 22% of online adults</a:t>
            </a:r>
          </a:p>
          <a:p>
            <a:pPr lvl="1"/>
            <a:r>
              <a:rPr lang="en-US" dirty="0" smtClean="0">
                <a:latin typeface="Futura Bk BT" panose="020B0502020204020303" pitchFamily="34" charset="0"/>
              </a:rPr>
              <a:t>Most affluent membership</a:t>
            </a:r>
          </a:p>
          <a:p>
            <a:pPr lvl="1"/>
            <a:r>
              <a:rPr lang="en-US" dirty="0" smtClean="0">
                <a:latin typeface="Futura Bk BT" panose="020B0502020204020303" pitchFamily="34" charset="0"/>
              </a:rPr>
              <a:t>Higher adoption rate in older generations</a:t>
            </a:r>
          </a:p>
          <a:p>
            <a:pPr lvl="1"/>
            <a:endParaRPr lang="en-US" dirty="0">
              <a:latin typeface="Futura Bk BT" panose="020B05020202040203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5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utura Bk BT" panose="020B0502020204020303" pitchFamily="34" charset="0"/>
              </a:rPr>
              <a:t>Facebook</a:t>
            </a:r>
            <a:endParaRPr lang="en-US" dirty="0">
              <a:latin typeface="Futura Bk BT" panose="020B05020202040203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864350" cy="5257800"/>
          </a:xfrm>
        </p:spPr>
        <p:txBody>
          <a:bodyPr/>
          <a:lstStyle/>
          <a:p>
            <a:pPr marL="201168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latin typeface="Futura Bk BT" panose="020B0502020204020303" pitchFamily="34" charset="0"/>
              </a:rPr>
              <a:t>Demographics</a:t>
            </a:r>
            <a:endParaRPr lang="en-US" dirty="0">
              <a:latin typeface="Futura Bk BT" panose="020B05020202040203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849" y="427056"/>
            <a:ext cx="4181475" cy="6038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089" y="429857"/>
            <a:ext cx="4191000" cy="601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36" y="-23622"/>
            <a:ext cx="1012564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3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6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F7931D"/>
      </a:accent1>
      <a:accent2>
        <a:srgbClr val="7F7F7F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Matchbook">
      <a:majorFont>
        <a:latin typeface="Futura Bk BT"/>
        <a:ea typeface=""/>
        <a:cs typeface=""/>
      </a:majorFont>
      <a:minorFont>
        <a:latin typeface="Futura Bk BT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4345</TotalTime>
  <Words>1327</Words>
  <Application>Microsoft Office PowerPoint</Application>
  <PresentationFormat>Widescreen</PresentationFormat>
  <Paragraphs>277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Calibri</vt:lpstr>
      <vt:lpstr>Futura Bk BT</vt:lpstr>
      <vt:lpstr>Retrospect</vt:lpstr>
      <vt:lpstr>Social Media for Nonprofits</vt:lpstr>
      <vt:lpstr>Agenda</vt:lpstr>
      <vt:lpstr>Finding Your Place</vt:lpstr>
      <vt:lpstr>PowerPoint Presentation</vt:lpstr>
      <vt:lpstr>PowerPoint Presentation</vt:lpstr>
      <vt:lpstr>PowerPoint Presentation</vt:lpstr>
      <vt:lpstr>The Big Three</vt:lpstr>
      <vt:lpstr>Facebook</vt:lpstr>
      <vt:lpstr>Twitter</vt:lpstr>
      <vt:lpstr>LinkedIn</vt:lpstr>
      <vt:lpstr>The Big Three</vt:lpstr>
      <vt:lpstr>How are they used?</vt:lpstr>
      <vt:lpstr>Craft your message to fit the platform</vt:lpstr>
      <vt:lpstr>PowerPoint Presentation</vt:lpstr>
      <vt:lpstr>PowerPoint Presentation</vt:lpstr>
      <vt:lpstr>You should consider…</vt:lpstr>
      <vt:lpstr>Pinterest</vt:lpstr>
      <vt:lpstr>Instagram</vt:lpstr>
      <vt:lpstr>Starting the Fire and Keeping It Going</vt:lpstr>
      <vt:lpstr>#hashtags,   @mentions,    direct messages        and linking</vt:lpstr>
      <vt:lpstr>#hashtags</vt:lpstr>
      <vt:lpstr>@mentions</vt:lpstr>
      <vt:lpstr>direct messages</vt:lpstr>
      <vt:lpstr>linking</vt:lpstr>
      <vt:lpstr>Creating  Shareable        Content</vt:lpstr>
      <vt:lpstr>STEPPS Method</vt:lpstr>
      <vt:lpstr>The 6 Keys to STEPPS</vt:lpstr>
      <vt:lpstr>Social Currency</vt:lpstr>
      <vt:lpstr>Triggers</vt:lpstr>
      <vt:lpstr>Emotion</vt:lpstr>
      <vt:lpstr>Public</vt:lpstr>
      <vt:lpstr>Practical Value</vt:lpstr>
      <vt:lpstr>Stories</vt:lpstr>
      <vt:lpstr>Putting it Together</vt:lpstr>
      <vt:lpstr>Exercises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for Nonprofits</dc:title>
  <dc:creator>Benjamin Hale</dc:creator>
  <cp:lastModifiedBy>Benjamin Hale</cp:lastModifiedBy>
  <cp:revision>83</cp:revision>
  <cp:lastPrinted>2014-11-10T22:55:42Z</cp:lastPrinted>
  <dcterms:created xsi:type="dcterms:W3CDTF">2014-11-07T15:17:19Z</dcterms:created>
  <dcterms:modified xsi:type="dcterms:W3CDTF">2014-11-11T04:21:28Z</dcterms:modified>
</cp:coreProperties>
</file>